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Default Extension="crdownload"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1"/>
  </p:notesMasterIdLst>
  <p:sldIdLst>
    <p:sldId id="256" r:id="rId2"/>
    <p:sldId id="257" r:id="rId3"/>
    <p:sldId id="259" r:id="rId4"/>
    <p:sldId id="284" r:id="rId5"/>
    <p:sldId id="261" r:id="rId6"/>
    <p:sldId id="262" r:id="rId7"/>
    <p:sldId id="282" r:id="rId8"/>
    <p:sldId id="263" r:id="rId9"/>
    <p:sldId id="264" r:id="rId10"/>
    <p:sldId id="265" r:id="rId11"/>
    <p:sldId id="266" r:id="rId12"/>
    <p:sldId id="267" r:id="rId13"/>
    <p:sldId id="280" r:id="rId14"/>
    <p:sldId id="268" r:id="rId15"/>
    <p:sldId id="269" r:id="rId16"/>
    <p:sldId id="271" r:id="rId17"/>
    <p:sldId id="272" r:id="rId18"/>
    <p:sldId id="281"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977" autoAdjust="0"/>
  </p:normalViewPr>
  <p:slideViewPr>
    <p:cSldViewPr snapToGrid="0">
      <p:cViewPr varScale="1">
        <p:scale>
          <a:sx n="57" d="100"/>
          <a:sy n="57" d="100"/>
        </p:scale>
        <p:origin x="101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7463EA-BDA3-4AF6-B4B6-5576E5E317D5}"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23E6CF-AFC7-4E5C-9259-B92C7AFEB805}" type="slidenum">
              <a:rPr lang="en-US" smtClean="0"/>
              <a:t>‹#›</a:t>
            </a:fld>
            <a:endParaRPr lang="en-US"/>
          </a:p>
        </p:txBody>
      </p:sp>
    </p:spTree>
    <p:extLst>
      <p:ext uri="{BB962C8B-B14F-4D97-AF65-F5344CB8AC3E}">
        <p14:creationId xmlns:p14="http://schemas.microsoft.com/office/powerpoint/2010/main" val="2192771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Spacing Aids</a:t>
            </a:r>
          </a:p>
          <a:p>
            <a:pPr marL="228600" indent="-228600">
              <a:buAutoNum type="arabicPeriod"/>
            </a:pPr>
            <a:r>
              <a:rPr lang="en-US" dirty="0"/>
              <a:t>Pencil</a:t>
            </a:r>
            <a:r>
              <a:rPr lang="en-US" baseline="0" dirty="0"/>
              <a:t> grips (elephant, ergonomic, </a:t>
            </a:r>
            <a:r>
              <a:rPr lang="en-US" baseline="0" dirty="0" err="1"/>
              <a:t>Handiwriter</a:t>
            </a:r>
            <a:r>
              <a:rPr lang="en-US" baseline="0" dirty="0"/>
              <a:t>)</a:t>
            </a:r>
          </a:p>
          <a:p>
            <a:pPr marL="685800" lvl="1" indent="-228600">
              <a:buAutoNum type="arabicPeriod"/>
            </a:pPr>
            <a:r>
              <a:rPr lang="en-US" baseline="0" dirty="0"/>
              <a:t>All support open web positioning and proper grasp</a:t>
            </a:r>
          </a:p>
          <a:p>
            <a:pPr marL="228600" lvl="0" indent="-228600">
              <a:buAutoNum type="arabicPeriod"/>
            </a:pPr>
            <a:r>
              <a:rPr lang="en-US" baseline="0" dirty="0"/>
              <a:t>Alternative types of devices (weighted; alternative grasp)</a:t>
            </a:r>
          </a:p>
          <a:p>
            <a:pPr marL="228600" lvl="0" indent="-228600">
              <a:buAutoNum type="arabicPeriod"/>
            </a:pPr>
            <a:r>
              <a:rPr lang="en-US" baseline="0" dirty="0"/>
              <a:t>Other (</a:t>
            </a:r>
            <a:r>
              <a:rPr lang="en-US" baseline="0" dirty="0" err="1"/>
              <a:t>wipeable</a:t>
            </a:r>
            <a:r>
              <a:rPr lang="en-US" baseline="0" dirty="0"/>
              <a:t> writing and tracing; magnetic let writing, slant board)</a:t>
            </a:r>
            <a:endParaRPr lang="en-US" dirty="0"/>
          </a:p>
        </p:txBody>
      </p:sp>
      <p:sp>
        <p:nvSpPr>
          <p:cNvPr id="4" name="Slide Number Placeholder 3"/>
          <p:cNvSpPr>
            <a:spLocks noGrp="1"/>
          </p:cNvSpPr>
          <p:nvPr>
            <p:ph type="sldNum" sz="quarter" idx="10"/>
          </p:nvPr>
        </p:nvSpPr>
        <p:spPr/>
        <p:txBody>
          <a:bodyPr/>
          <a:lstStyle/>
          <a:p>
            <a:fld id="{4123E6CF-AFC7-4E5C-9259-B92C7AFEB805}" type="slidenum">
              <a:rPr lang="en-US" smtClean="0"/>
              <a:t>7</a:t>
            </a:fld>
            <a:endParaRPr lang="en-US"/>
          </a:p>
        </p:txBody>
      </p:sp>
    </p:spTree>
    <p:extLst>
      <p:ext uri="{BB962C8B-B14F-4D97-AF65-F5344CB8AC3E}">
        <p14:creationId xmlns:p14="http://schemas.microsoft.com/office/powerpoint/2010/main" val="1560076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3E6CF-AFC7-4E5C-9259-B92C7AFEB805}" type="slidenum">
              <a:rPr lang="en-US" smtClean="0"/>
              <a:t>8</a:t>
            </a:fld>
            <a:endParaRPr lang="en-US"/>
          </a:p>
        </p:txBody>
      </p:sp>
    </p:spTree>
    <p:extLst>
      <p:ext uri="{BB962C8B-B14F-4D97-AF65-F5344CB8AC3E}">
        <p14:creationId xmlns:p14="http://schemas.microsoft.com/office/powerpoint/2010/main" val="655910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Calmer Pro:  </a:t>
            </a:r>
            <a:r>
              <a:rPr lang="en-US" sz="1200" b="0" i="0" kern="1200" dirty="0">
                <a:solidFill>
                  <a:schemeClr val="tx1"/>
                </a:solidFill>
                <a:effectLst/>
                <a:latin typeface="+mn-lt"/>
                <a:ea typeface="+mn-ea"/>
                <a:cs typeface="+mn-cs"/>
              </a:rPr>
              <a:t>Reduces noise related stress &amp; sensory overwhelm - without isolating you from sounds you want to hear.</a:t>
            </a:r>
          </a:p>
          <a:p>
            <a:r>
              <a:rPr lang="en-US" sz="1200" b="0" i="0" kern="1200" dirty="0">
                <a:solidFill>
                  <a:schemeClr val="tx1"/>
                </a:solidFill>
                <a:effectLst/>
                <a:latin typeface="+mn-lt"/>
                <a:ea typeface="+mn-ea"/>
                <a:cs typeface="+mn-cs"/>
              </a:rPr>
              <a:t>Very helpful for those with: sensitive hearing, hyper-sensitivity to sound associated with autism, </a:t>
            </a:r>
            <a:r>
              <a:rPr lang="en-US" sz="1200" b="0" i="0" kern="1200" dirty="0" err="1">
                <a:solidFill>
                  <a:schemeClr val="tx1"/>
                </a:solidFill>
                <a:effectLst/>
                <a:latin typeface="+mn-lt"/>
                <a:ea typeface="+mn-ea"/>
                <a:cs typeface="+mn-cs"/>
              </a:rPr>
              <a:t>hyperacusis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misophonia</a:t>
            </a:r>
            <a:r>
              <a:rPr lang="en-US" sz="1200" b="0" i="0" kern="1200" dirty="0">
                <a:solidFill>
                  <a:schemeClr val="tx1"/>
                </a:solidFill>
                <a:effectLst/>
                <a:latin typeface="+mn-lt"/>
                <a:ea typeface="+mn-ea"/>
                <a:cs typeface="+mn-cs"/>
              </a:rPr>
              <a:t>, noise related stress &amp; other hearing conditions.</a:t>
            </a:r>
          </a:p>
          <a:p>
            <a:br>
              <a:rPr lang="en-US" dirty="0"/>
            </a:br>
            <a:r>
              <a:rPr lang="en-US" sz="1200" b="0" i="0" kern="1200" dirty="0">
                <a:solidFill>
                  <a:schemeClr val="tx1"/>
                </a:solidFill>
                <a:effectLst/>
                <a:latin typeface="+mn-lt"/>
                <a:ea typeface="+mn-ea"/>
                <a:cs typeface="+mn-cs"/>
              </a:rPr>
              <a:t>Loop Experience Pro earplugs reduce noise by 18 decibels evenly across low, mid and high frequencies. By combining an acoustic channel, membrane and filter it provides the most high fidelity attenuation.  Mute accessory adds 5 extra decibels of noise blockage.</a:t>
            </a:r>
            <a:endParaRPr lang="en-US" dirty="0"/>
          </a:p>
        </p:txBody>
      </p:sp>
      <p:sp>
        <p:nvSpPr>
          <p:cNvPr id="4" name="Slide Number Placeholder 3"/>
          <p:cNvSpPr>
            <a:spLocks noGrp="1"/>
          </p:cNvSpPr>
          <p:nvPr>
            <p:ph type="sldNum" sz="quarter" idx="10"/>
          </p:nvPr>
        </p:nvSpPr>
        <p:spPr/>
        <p:txBody>
          <a:bodyPr/>
          <a:lstStyle/>
          <a:p>
            <a:fld id="{4123E6CF-AFC7-4E5C-9259-B92C7AFEB805}" type="slidenum">
              <a:rPr lang="en-US" smtClean="0"/>
              <a:t>11</a:t>
            </a:fld>
            <a:endParaRPr lang="en-US"/>
          </a:p>
        </p:txBody>
      </p:sp>
    </p:spTree>
    <p:extLst>
      <p:ext uri="{BB962C8B-B14F-4D97-AF65-F5344CB8AC3E}">
        <p14:creationId xmlns:p14="http://schemas.microsoft.com/office/powerpoint/2010/main" val="2631199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Live Listening</a:t>
            </a:r>
            <a:r>
              <a:rPr lang="en-US" baseline="0" dirty="0"/>
              <a:t> – iOS; works with several versions of </a:t>
            </a:r>
            <a:r>
              <a:rPr lang="en-US" baseline="0" dirty="0" err="1"/>
              <a:t>AirPods</a:t>
            </a:r>
            <a:r>
              <a:rPr lang="en-US" baseline="0" dirty="0"/>
              <a:t> and with Beats; turns phone into amplifying device</a:t>
            </a:r>
          </a:p>
          <a:p>
            <a:pPr marL="228600" indent="-228600">
              <a:buAutoNum type="arabicPeriod"/>
            </a:pPr>
            <a:r>
              <a:rPr lang="en-US" baseline="0" dirty="0"/>
              <a:t>Live Captioning – AI captioning available in most virtual platforms, Android, and newly added to iOS 16</a:t>
            </a:r>
          </a:p>
          <a:p>
            <a:pPr marL="228600" indent="-228600">
              <a:buAutoNum type="arabicPeriod"/>
            </a:pPr>
            <a:r>
              <a:rPr lang="en-US" baseline="0" dirty="0"/>
              <a:t>Ava – AI Captioning application; can be paired with other devices running the application to increase captioning range</a:t>
            </a:r>
          </a:p>
          <a:p>
            <a:pPr marL="228600" indent="-228600">
              <a:buAutoNum type="arabicPeriod"/>
            </a:pPr>
            <a:r>
              <a:rPr lang="en-US" baseline="0" dirty="0"/>
              <a:t>FM Systems (Bellman &amp; </a:t>
            </a:r>
            <a:r>
              <a:rPr lang="en-US" baseline="0" dirty="0" err="1"/>
              <a:t>Symfon</a:t>
            </a:r>
            <a:r>
              <a:rPr lang="en-US" baseline="0" dirty="0"/>
              <a:t> Domino Pro) – use radio frequency, microphones, and transmitters to increase the direct sound to the user</a:t>
            </a:r>
            <a:endParaRPr lang="en-US" dirty="0"/>
          </a:p>
        </p:txBody>
      </p:sp>
      <p:sp>
        <p:nvSpPr>
          <p:cNvPr id="4" name="Slide Number Placeholder 3"/>
          <p:cNvSpPr>
            <a:spLocks noGrp="1"/>
          </p:cNvSpPr>
          <p:nvPr>
            <p:ph type="sldNum" sz="quarter" idx="10"/>
          </p:nvPr>
        </p:nvSpPr>
        <p:spPr/>
        <p:txBody>
          <a:bodyPr/>
          <a:lstStyle/>
          <a:p>
            <a:fld id="{4123E6CF-AFC7-4E5C-9259-B92C7AFEB805}" type="slidenum">
              <a:rPr lang="en-US" smtClean="0"/>
              <a:t>12</a:t>
            </a:fld>
            <a:endParaRPr lang="en-US"/>
          </a:p>
        </p:txBody>
      </p:sp>
    </p:spTree>
    <p:extLst>
      <p:ext uri="{BB962C8B-B14F-4D97-AF65-F5344CB8AC3E}">
        <p14:creationId xmlns:p14="http://schemas.microsoft.com/office/powerpoint/2010/main" val="1777026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 Timers (physical or app)</a:t>
            </a:r>
          </a:p>
          <a:p>
            <a:r>
              <a:rPr lang="en-US" dirty="0"/>
              <a:t>Streaks</a:t>
            </a:r>
          </a:p>
          <a:p>
            <a:r>
              <a:rPr lang="en-US" dirty="0"/>
              <a:t>Clear To-dos</a:t>
            </a:r>
          </a:p>
          <a:p>
            <a:r>
              <a:rPr lang="en-US" dirty="0"/>
              <a:t>Visual Planner</a:t>
            </a:r>
          </a:p>
        </p:txBody>
      </p:sp>
      <p:sp>
        <p:nvSpPr>
          <p:cNvPr id="4" name="Slide Number Placeholder 3"/>
          <p:cNvSpPr>
            <a:spLocks noGrp="1"/>
          </p:cNvSpPr>
          <p:nvPr>
            <p:ph type="sldNum" sz="quarter" idx="5"/>
          </p:nvPr>
        </p:nvSpPr>
        <p:spPr/>
        <p:txBody>
          <a:bodyPr/>
          <a:lstStyle/>
          <a:p>
            <a:fld id="{4123E6CF-AFC7-4E5C-9259-B92C7AFEB805}" type="slidenum">
              <a:rPr lang="en-US" smtClean="0"/>
              <a:t>17</a:t>
            </a:fld>
            <a:endParaRPr lang="en-US"/>
          </a:p>
        </p:txBody>
      </p:sp>
    </p:spTree>
    <p:extLst>
      <p:ext uri="{BB962C8B-B14F-4D97-AF65-F5344CB8AC3E}">
        <p14:creationId xmlns:p14="http://schemas.microsoft.com/office/powerpoint/2010/main" val="2735803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A5EBA7-7B52-4B4F-8C95-29D211C8905F}" type="slidenum">
              <a:rPr lang="en-US" smtClean="0"/>
              <a:t>19</a:t>
            </a:fld>
            <a:endParaRPr lang="en-US"/>
          </a:p>
        </p:txBody>
      </p:sp>
    </p:spTree>
    <p:extLst>
      <p:ext uri="{BB962C8B-B14F-4D97-AF65-F5344CB8AC3E}">
        <p14:creationId xmlns:p14="http://schemas.microsoft.com/office/powerpoint/2010/main" val="192184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4278AA-293C-4BE4-9A80-3BA44AE02C76}" type="datetimeFigureOut">
              <a:rPr lang="en-US" smtClean="0"/>
              <a:t>11/7/2022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537239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4278AA-293C-4BE4-9A80-3BA44AE02C76}"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2247698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278AA-293C-4BE4-9A80-3BA44AE02C76}"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638191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278AA-293C-4BE4-9A80-3BA44AE02C76}"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3251310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278AA-293C-4BE4-9A80-3BA44AE02C76}"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1090297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278AA-293C-4BE4-9A80-3BA44AE02C76}"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1643430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278AA-293C-4BE4-9A80-3BA44AE02C76}"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803387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278AA-293C-4BE4-9A80-3BA44AE02C76}"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518281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278AA-293C-4BE4-9A80-3BA44AE02C76}"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481640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278AA-293C-4BE4-9A80-3BA44AE02C76}"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165392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278AA-293C-4BE4-9A80-3BA44AE02C76}"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678799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4278AA-293C-4BE4-9A80-3BA44AE02C76}"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2277670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4278AA-293C-4BE4-9A80-3BA44AE02C76}"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3838090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4278AA-293C-4BE4-9A80-3BA44AE02C76}"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155951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278AA-293C-4BE4-9A80-3BA44AE02C76}"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4266622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4278AA-293C-4BE4-9A80-3BA44AE02C76}"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3877630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4278AA-293C-4BE4-9A80-3BA44AE02C76}"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1571842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4278AA-293C-4BE4-9A80-3BA44AE02C76}" type="datetimeFigureOut">
              <a:rPr lang="en-US" smtClean="0"/>
              <a:t>11/7/2022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CC4681-74E6-4065-A00F-54E18B06EAC6}" type="slidenum">
              <a:rPr lang="en-US" smtClean="0"/>
              <a:t>‹#›</a:t>
            </a:fld>
            <a:endParaRPr lang="en-US"/>
          </a:p>
        </p:txBody>
      </p:sp>
    </p:spTree>
    <p:extLst>
      <p:ext uri="{BB962C8B-B14F-4D97-AF65-F5344CB8AC3E}">
        <p14:creationId xmlns:p14="http://schemas.microsoft.com/office/powerpoint/2010/main" val="12665784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indsey.Wilkerson@star-center.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crdownload"/></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fif"/></Relationships>
</file>

<file path=ppt/slides/_rels/slide17.xml.rels><?xml version="1.0" encoding="UTF-8" standalone="yes"?>
<Relationships xmlns="http://schemas.openxmlformats.org/package/2006/relationships"><Relationship Id="rId3" Type="http://schemas.openxmlformats.org/officeDocument/2006/relationships/image" Target="../media/image42.jfif"/><Relationship Id="rId7"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g"/><Relationship Id="rId4" Type="http://schemas.openxmlformats.org/officeDocument/2006/relationships/image" Target="../media/image43.jpg"/></Relationships>
</file>

<file path=ppt/slides/_rels/slide1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mailto:jennifer.cunningham@star-center.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https://www.youtube.com/embed/B513xa6TRqQ" TargetMode="External"/><Relationship Id="rId1" Type="http://schemas.openxmlformats.org/officeDocument/2006/relationships/video" Target="https://www.youtube.com/embed/NtsFDV5z5ig" TargetMode="Externa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Assistive Devices to Support </a:t>
            </a:r>
            <a:br>
              <a:rPr lang="en-US" dirty="0"/>
            </a:br>
            <a:r>
              <a:rPr lang="en-US" dirty="0"/>
              <a:t>Invisible Disabilities</a:t>
            </a:r>
          </a:p>
        </p:txBody>
      </p:sp>
      <p:sp>
        <p:nvSpPr>
          <p:cNvPr id="3" name="Subtitle 2"/>
          <p:cNvSpPr>
            <a:spLocks noGrp="1"/>
          </p:cNvSpPr>
          <p:nvPr>
            <p:ph type="subTitle" idx="1"/>
          </p:nvPr>
        </p:nvSpPr>
        <p:spPr>
          <a:xfrm>
            <a:off x="4515378" y="4348975"/>
            <a:ext cx="6987645" cy="2028284"/>
          </a:xfrm>
        </p:spPr>
        <p:txBody>
          <a:bodyPr>
            <a:normAutofit fontScale="47500" lnSpcReduction="20000"/>
          </a:bodyPr>
          <a:lstStyle/>
          <a:p>
            <a:pPr>
              <a:spcBef>
                <a:spcPts val="2400"/>
              </a:spcBef>
            </a:pPr>
            <a:r>
              <a:rPr lang="en-US" sz="4400" dirty="0"/>
              <a:t>Jennifer Cunningham, OTR/L, ATP</a:t>
            </a:r>
          </a:p>
          <a:p>
            <a:r>
              <a:rPr lang="en-US" sz="4400" dirty="0"/>
              <a:t>Occupational Therapist</a:t>
            </a:r>
          </a:p>
          <a:p>
            <a:r>
              <a:rPr lang="en-US" sz="4400" dirty="0"/>
              <a:t>Assistive Technology Professional</a:t>
            </a:r>
          </a:p>
          <a:p>
            <a:r>
              <a:rPr lang="en-US" sz="4400" dirty="0"/>
              <a:t>VP of Client Services</a:t>
            </a:r>
          </a:p>
          <a:p>
            <a:r>
              <a:rPr lang="en-US" sz="4400" dirty="0">
                <a:hlinkClick r:id="rId2"/>
              </a:rPr>
              <a:t>jennifer.cunningham@star-center.org</a:t>
            </a:r>
            <a:r>
              <a:rPr lang="en-US" sz="4400" dirty="0"/>
              <a:t> </a:t>
            </a:r>
          </a:p>
          <a:p>
            <a:endParaRPr lang="en-US" dirty="0"/>
          </a:p>
        </p:txBody>
      </p:sp>
    </p:spTree>
    <p:extLst>
      <p:ext uri="{BB962C8B-B14F-4D97-AF65-F5344CB8AC3E}">
        <p14:creationId xmlns:p14="http://schemas.microsoft.com/office/powerpoint/2010/main" val="1161987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Digital Content Audio Feedback</a:t>
            </a:r>
          </a:p>
        </p:txBody>
      </p:sp>
      <p:sp>
        <p:nvSpPr>
          <p:cNvPr id="5" name="Content Placeholder 4">
            <a:extLst>
              <a:ext uri="{FF2B5EF4-FFF2-40B4-BE49-F238E27FC236}">
                <a16:creationId xmlns:a16="http://schemas.microsoft.com/office/drawing/2014/main" id="{CEAE5F22-C7A2-4B91-A0C7-1A38777CB659}"/>
              </a:ext>
            </a:extLst>
          </p:cNvPr>
          <p:cNvSpPr>
            <a:spLocks noGrp="1"/>
          </p:cNvSpPr>
          <p:nvPr>
            <p:ph idx="1"/>
          </p:nvPr>
        </p:nvSpPr>
        <p:spPr/>
        <p:txBody>
          <a:bodyPr/>
          <a:lstStyle/>
          <a:p>
            <a:r>
              <a:rPr lang="en-US" dirty="0"/>
              <a:t>Natural Reader</a:t>
            </a:r>
          </a:p>
          <a:p>
            <a:r>
              <a:rPr lang="en-US" dirty="0"/>
              <a:t>Speechify</a:t>
            </a:r>
          </a:p>
          <a:p>
            <a:r>
              <a:rPr lang="en-US" dirty="0"/>
              <a:t>Spoken Content (MacOS, iOS, </a:t>
            </a:r>
            <a:r>
              <a:rPr lang="en-US" dirty="0" err="1"/>
              <a:t>iPadOS</a:t>
            </a:r>
            <a:r>
              <a:rPr lang="en-US" dirty="0"/>
              <a:t>)</a:t>
            </a:r>
          </a:p>
          <a:p>
            <a:r>
              <a:rPr lang="en-US" dirty="0"/>
              <a:t>Lookout (Android)</a:t>
            </a:r>
          </a:p>
          <a:p>
            <a:r>
              <a:rPr lang="en-US" dirty="0"/>
              <a:t>Windows Magnifier/Reader</a:t>
            </a:r>
          </a:p>
          <a:p>
            <a:r>
              <a:rPr lang="en-US" dirty="0"/>
              <a:t>Learning Ally (digital books)</a:t>
            </a:r>
          </a:p>
        </p:txBody>
      </p:sp>
    </p:spTree>
    <p:extLst>
      <p:ext uri="{BB962C8B-B14F-4D97-AF65-F5344CB8AC3E}">
        <p14:creationId xmlns:p14="http://schemas.microsoft.com/office/powerpoint/2010/main" val="3827805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Audio and Sensory Support</a:t>
            </a:r>
          </a:p>
        </p:txBody>
      </p:sp>
      <p:pic>
        <p:nvPicPr>
          <p:cNvPr id="4" name="Picture 3">
            <a:extLst>
              <a:ext uri="{FF2B5EF4-FFF2-40B4-BE49-F238E27FC236}">
                <a16:creationId xmlns:a16="http://schemas.microsoft.com/office/drawing/2014/main" id="{12230F0B-8349-41A7-99E9-2D4401080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404" y="2702802"/>
            <a:ext cx="1712003" cy="1452396"/>
          </a:xfrm>
          <a:prstGeom prst="rect">
            <a:avLst/>
          </a:prstGeom>
        </p:spPr>
      </p:pic>
      <p:pic>
        <p:nvPicPr>
          <p:cNvPr id="6" name="Picture 5">
            <a:extLst>
              <a:ext uri="{FF2B5EF4-FFF2-40B4-BE49-F238E27FC236}">
                <a16:creationId xmlns:a16="http://schemas.microsoft.com/office/drawing/2014/main" id="{98C0CD9B-23C0-4B7D-86D8-EBB2254FE6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7876" y="4596163"/>
            <a:ext cx="4783248" cy="2049964"/>
          </a:xfrm>
          <a:prstGeom prst="rect">
            <a:avLst/>
          </a:prstGeom>
        </p:spPr>
      </p:pic>
      <p:pic>
        <p:nvPicPr>
          <p:cNvPr id="10" name="Picture 9">
            <a:extLst>
              <a:ext uri="{FF2B5EF4-FFF2-40B4-BE49-F238E27FC236}">
                <a16:creationId xmlns:a16="http://schemas.microsoft.com/office/drawing/2014/main" id="{E84F5104-DAF9-4C44-89D4-EBFF24538C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5595" y="2149473"/>
            <a:ext cx="2084177" cy="1665215"/>
          </a:xfrm>
          <a:prstGeom prst="rect">
            <a:avLst/>
          </a:prstGeom>
        </p:spPr>
      </p:pic>
    </p:spTree>
    <p:extLst>
      <p:ext uri="{BB962C8B-B14F-4D97-AF65-F5344CB8AC3E}">
        <p14:creationId xmlns:p14="http://schemas.microsoft.com/office/powerpoint/2010/main" val="2497605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Hearing Loss Support</a:t>
            </a:r>
          </a:p>
        </p:txBody>
      </p:sp>
      <p:sp>
        <p:nvSpPr>
          <p:cNvPr id="3" name="Content Placeholder 2"/>
          <p:cNvSpPr>
            <a:spLocks noGrp="1"/>
          </p:cNvSpPr>
          <p:nvPr>
            <p:ph sz="half" idx="1"/>
          </p:nvPr>
        </p:nvSpPr>
        <p:spPr>
          <a:xfrm>
            <a:off x="1484311" y="1866899"/>
            <a:ext cx="4895055" cy="3124201"/>
          </a:xfrm>
        </p:spPr>
        <p:txBody>
          <a:bodyPr/>
          <a:lstStyle/>
          <a:p>
            <a:r>
              <a:rPr lang="en-US" sz="2400" dirty="0"/>
              <a:t>Live Listening</a:t>
            </a:r>
          </a:p>
          <a:p>
            <a:r>
              <a:rPr lang="en-US" sz="2400" dirty="0"/>
              <a:t>Live Transcribe</a:t>
            </a:r>
          </a:p>
          <a:p>
            <a:r>
              <a:rPr lang="en-US" sz="2400" dirty="0"/>
              <a:t>Ava</a:t>
            </a:r>
          </a:p>
          <a:p>
            <a:r>
              <a:rPr lang="en-US" sz="2400" dirty="0"/>
              <a:t>FM Amplifying Systems</a:t>
            </a:r>
          </a:p>
          <a:p>
            <a:pPr marL="0" indent="0">
              <a:buNone/>
            </a:pPr>
            <a:endParaRPr lang="en-US" dirty="0"/>
          </a:p>
        </p:txBody>
      </p:sp>
      <p:pic>
        <p:nvPicPr>
          <p:cNvPr id="6" name="Picture 5">
            <a:extLst>
              <a:ext uri="{FF2B5EF4-FFF2-40B4-BE49-F238E27FC236}">
                <a16:creationId xmlns:a16="http://schemas.microsoft.com/office/drawing/2014/main" id="{46879BDF-AC22-42DA-9B41-EF8050A8FB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0751" y="2204224"/>
            <a:ext cx="1845365" cy="1845365"/>
          </a:xfrm>
          <a:prstGeom prst="rect">
            <a:avLst/>
          </a:prstGeom>
        </p:spPr>
      </p:pic>
      <p:pic>
        <p:nvPicPr>
          <p:cNvPr id="8" name="Picture 7">
            <a:extLst>
              <a:ext uri="{FF2B5EF4-FFF2-40B4-BE49-F238E27FC236}">
                <a16:creationId xmlns:a16="http://schemas.microsoft.com/office/drawing/2014/main" id="{D2342AE2-26D1-439F-855A-57274ACD91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3825" y="4515516"/>
            <a:ext cx="2176670" cy="1803915"/>
          </a:xfrm>
          <a:prstGeom prst="rect">
            <a:avLst/>
          </a:prstGeom>
        </p:spPr>
      </p:pic>
      <p:pic>
        <p:nvPicPr>
          <p:cNvPr id="10" name="Picture 9">
            <a:extLst>
              <a:ext uri="{FF2B5EF4-FFF2-40B4-BE49-F238E27FC236}">
                <a16:creationId xmlns:a16="http://schemas.microsoft.com/office/drawing/2014/main" id="{0DB06D06-DD84-46AD-94C0-1876C9D431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62324" y="3861594"/>
            <a:ext cx="1845365" cy="1845365"/>
          </a:xfrm>
          <a:prstGeom prst="rect">
            <a:avLst/>
          </a:prstGeom>
        </p:spPr>
      </p:pic>
    </p:spTree>
    <p:extLst>
      <p:ext uri="{BB962C8B-B14F-4D97-AF65-F5344CB8AC3E}">
        <p14:creationId xmlns:p14="http://schemas.microsoft.com/office/powerpoint/2010/main" val="2536883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EFCE1-9D7E-41CE-BBE2-882103D07D56}"/>
              </a:ext>
            </a:extLst>
          </p:cNvPr>
          <p:cNvSpPr>
            <a:spLocks noGrp="1"/>
          </p:cNvSpPr>
          <p:nvPr>
            <p:ph type="title"/>
          </p:nvPr>
        </p:nvSpPr>
        <p:spPr/>
        <p:txBody>
          <a:bodyPr/>
          <a:lstStyle/>
          <a:p>
            <a:pPr algn="r"/>
            <a:r>
              <a:rPr lang="en-US" dirty="0"/>
              <a:t>Speech-to-Text</a:t>
            </a:r>
          </a:p>
        </p:txBody>
      </p:sp>
      <p:sp>
        <p:nvSpPr>
          <p:cNvPr id="5" name="Content Placeholder 4">
            <a:extLst>
              <a:ext uri="{FF2B5EF4-FFF2-40B4-BE49-F238E27FC236}">
                <a16:creationId xmlns:a16="http://schemas.microsoft.com/office/drawing/2014/main" id="{219F0450-4C89-4BDF-A37D-466692ED5D14}"/>
              </a:ext>
            </a:extLst>
          </p:cNvPr>
          <p:cNvSpPr>
            <a:spLocks noGrp="1"/>
          </p:cNvSpPr>
          <p:nvPr>
            <p:ph idx="1"/>
          </p:nvPr>
        </p:nvSpPr>
        <p:spPr/>
        <p:txBody>
          <a:bodyPr>
            <a:normAutofit fontScale="92500" lnSpcReduction="10000"/>
          </a:bodyPr>
          <a:lstStyle/>
          <a:p>
            <a:r>
              <a:rPr lang="en-US" dirty="0"/>
              <a:t>Dragon NaturallySpeaking</a:t>
            </a:r>
          </a:p>
          <a:p>
            <a:r>
              <a:rPr lang="en-US" dirty="0"/>
              <a:t>Voice Control</a:t>
            </a:r>
          </a:p>
          <a:p>
            <a:r>
              <a:rPr lang="en-US" dirty="0"/>
              <a:t>Dictation</a:t>
            </a:r>
          </a:p>
          <a:p>
            <a:pPr lvl="1"/>
            <a:r>
              <a:rPr lang="en-US" dirty="0"/>
              <a:t>iOS/</a:t>
            </a:r>
            <a:r>
              <a:rPr lang="en-US" dirty="0" err="1"/>
              <a:t>iPadOS</a:t>
            </a:r>
            <a:r>
              <a:rPr lang="en-US" dirty="0"/>
              <a:t>/MacOS</a:t>
            </a:r>
          </a:p>
          <a:p>
            <a:pPr lvl="1"/>
            <a:r>
              <a:rPr lang="en-US" dirty="0"/>
              <a:t>Microsoft 365 Word</a:t>
            </a:r>
          </a:p>
          <a:p>
            <a:pPr lvl="1"/>
            <a:r>
              <a:rPr lang="en-US" dirty="0"/>
              <a:t>Android</a:t>
            </a:r>
          </a:p>
          <a:p>
            <a:r>
              <a:rPr lang="en-US" dirty="0" err="1"/>
              <a:t>Braina</a:t>
            </a:r>
            <a:endParaRPr lang="en-US" dirty="0"/>
          </a:p>
        </p:txBody>
      </p:sp>
      <p:pic>
        <p:nvPicPr>
          <p:cNvPr id="7" name="Picture 6">
            <a:extLst>
              <a:ext uri="{FF2B5EF4-FFF2-40B4-BE49-F238E27FC236}">
                <a16:creationId xmlns:a16="http://schemas.microsoft.com/office/drawing/2014/main" id="{DFA72AFB-0746-49CD-97E7-BBFC1161B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583" y="2209347"/>
            <a:ext cx="1905000" cy="1733550"/>
          </a:xfrm>
          <a:prstGeom prst="rect">
            <a:avLst/>
          </a:prstGeom>
        </p:spPr>
      </p:pic>
      <p:pic>
        <p:nvPicPr>
          <p:cNvPr id="9" name="Picture 8">
            <a:extLst>
              <a:ext uri="{FF2B5EF4-FFF2-40B4-BE49-F238E27FC236}">
                <a16:creationId xmlns:a16="http://schemas.microsoft.com/office/drawing/2014/main" id="{DE9AA70B-3DF0-4FD7-ACC7-8BD1AA90EF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3054" y="2342653"/>
            <a:ext cx="3377420" cy="4505426"/>
          </a:xfrm>
          <a:prstGeom prst="rect">
            <a:avLst/>
          </a:prstGeom>
        </p:spPr>
      </p:pic>
      <p:pic>
        <p:nvPicPr>
          <p:cNvPr id="17" name="Picture 16">
            <a:extLst>
              <a:ext uri="{FF2B5EF4-FFF2-40B4-BE49-F238E27FC236}">
                <a16:creationId xmlns:a16="http://schemas.microsoft.com/office/drawing/2014/main" id="{CD546C89-DE23-48B4-9A56-68A55F193B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4951" y="5141891"/>
            <a:ext cx="1671637" cy="681037"/>
          </a:xfrm>
          <a:prstGeom prst="rect">
            <a:avLst/>
          </a:prstGeom>
        </p:spPr>
      </p:pic>
    </p:spTree>
    <p:extLst>
      <p:ext uri="{BB962C8B-B14F-4D97-AF65-F5344CB8AC3E}">
        <p14:creationId xmlns:p14="http://schemas.microsoft.com/office/powerpoint/2010/main" val="2903101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Mindfulness and Grounding</a:t>
            </a:r>
          </a:p>
        </p:txBody>
      </p:sp>
      <p:pic>
        <p:nvPicPr>
          <p:cNvPr id="7" name="Content Placeholder 6">
            <a:extLst>
              <a:ext uri="{FF2B5EF4-FFF2-40B4-BE49-F238E27FC236}">
                <a16:creationId xmlns:a16="http://schemas.microsoft.com/office/drawing/2014/main" id="{ADD4381E-C9E3-48E6-944D-E889934413F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38131" y="2438399"/>
            <a:ext cx="2327692" cy="1482010"/>
          </a:xfrm>
        </p:spPr>
      </p:pic>
      <p:pic>
        <p:nvPicPr>
          <p:cNvPr id="9" name="Picture 8">
            <a:extLst>
              <a:ext uri="{FF2B5EF4-FFF2-40B4-BE49-F238E27FC236}">
                <a16:creationId xmlns:a16="http://schemas.microsoft.com/office/drawing/2014/main" id="{386AF4E5-F86D-41FC-AA55-208D2CECA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3542" y="3179404"/>
            <a:ext cx="2000250" cy="2000250"/>
          </a:xfrm>
          <a:prstGeom prst="rect">
            <a:avLst/>
          </a:prstGeom>
        </p:spPr>
      </p:pic>
      <p:pic>
        <p:nvPicPr>
          <p:cNvPr id="11" name="Picture 10">
            <a:extLst>
              <a:ext uri="{FF2B5EF4-FFF2-40B4-BE49-F238E27FC236}">
                <a16:creationId xmlns:a16="http://schemas.microsoft.com/office/drawing/2014/main" id="{2F489210-E280-49B3-9506-8682E355F5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8566" y="4419602"/>
            <a:ext cx="1892463" cy="2144791"/>
          </a:xfrm>
          <a:prstGeom prst="rect">
            <a:avLst/>
          </a:prstGeom>
        </p:spPr>
      </p:pic>
    </p:spTree>
    <p:extLst>
      <p:ext uri="{BB962C8B-B14F-4D97-AF65-F5344CB8AC3E}">
        <p14:creationId xmlns:p14="http://schemas.microsoft.com/office/powerpoint/2010/main" val="1503801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Anxiety Reduction: Weight and Compression</a:t>
            </a:r>
          </a:p>
        </p:txBody>
      </p:sp>
      <p:pic>
        <p:nvPicPr>
          <p:cNvPr id="6" name="Content Placeholder 5">
            <a:extLst>
              <a:ext uri="{FF2B5EF4-FFF2-40B4-BE49-F238E27FC236}">
                <a16:creationId xmlns:a16="http://schemas.microsoft.com/office/drawing/2014/main" id="{1AE165AB-37FD-46D9-9E04-273EFF3FE3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9570" y="2785144"/>
            <a:ext cx="2031708" cy="2030836"/>
          </a:xfrm>
        </p:spPr>
      </p:pic>
      <p:pic>
        <p:nvPicPr>
          <p:cNvPr id="8" name="Picture 7">
            <a:extLst>
              <a:ext uri="{FF2B5EF4-FFF2-40B4-BE49-F238E27FC236}">
                <a16:creationId xmlns:a16="http://schemas.microsoft.com/office/drawing/2014/main" id="{617BD60E-17F5-4F1B-9203-8ED795890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4005" y="4181912"/>
            <a:ext cx="1909020" cy="1909020"/>
          </a:xfrm>
          <a:prstGeom prst="rect">
            <a:avLst/>
          </a:prstGeom>
        </p:spPr>
      </p:pic>
      <p:pic>
        <p:nvPicPr>
          <p:cNvPr id="10" name="Picture 9">
            <a:extLst>
              <a:ext uri="{FF2B5EF4-FFF2-40B4-BE49-F238E27FC236}">
                <a16:creationId xmlns:a16="http://schemas.microsoft.com/office/drawing/2014/main" id="{021675D2-32DA-4226-9752-FBA2D6B443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3892" y="4181913"/>
            <a:ext cx="1923177" cy="1909020"/>
          </a:xfrm>
          <a:prstGeom prst="rect">
            <a:avLst/>
          </a:prstGeom>
        </p:spPr>
      </p:pic>
      <p:pic>
        <p:nvPicPr>
          <p:cNvPr id="12" name="Picture 11">
            <a:extLst>
              <a:ext uri="{FF2B5EF4-FFF2-40B4-BE49-F238E27FC236}">
                <a16:creationId xmlns:a16="http://schemas.microsoft.com/office/drawing/2014/main" id="{1451FF4F-DFAF-412E-AA6B-B256B7DD69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9683" y="2784272"/>
            <a:ext cx="2031708" cy="2031708"/>
          </a:xfrm>
          <a:prstGeom prst="rect">
            <a:avLst/>
          </a:prstGeom>
        </p:spPr>
      </p:pic>
    </p:spTree>
    <p:extLst>
      <p:ext uri="{BB962C8B-B14F-4D97-AF65-F5344CB8AC3E}">
        <p14:creationId xmlns:p14="http://schemas.microsoft.com/office/powerpoint/2010/main" val="1390915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Anxiety Reduction:  </a:t>
            </a:r>
            <a:r>
              <a:rPr lang="en-US"/>
              <a:t>Fidgety Jewelry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7229" y="2706755"/>
            <a:ext cx="2165713" cy="216571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6418" y="2177143"/>
            <a:ext cx="1985793" cy="201603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9535" y="4872468"/>
            <a:ext cx="1173091" cy="1746885"/>
          </a:xfrm>
          <a:prstGeom prst="rect">
            <a:avLst/>
          </a:prstGeom>
        </p:spPr>
      </p:pic>
      <p:pic>
        <p:nvPicPr>
          <p:cNvPr id="4" name="Picture 3">
            <a:extLst>
              <a:ext uri="{FF2B5EF4-FFF2-40B4-BE49-F238E27FC236}">
                <a16:creationId xmlns:a16="http://schemas.microsoft.com/office/drawing/2014/main" id="{9F4FBF33-C597-4AFB-B531-CB7B1F7EA9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000" y="4307755"/>
            <a:ext cx="2673614" cy="1864445"/>
          </a:xfrm>
          <a:prstGeom prst="rect">
            <a:avLst/>
          </a:prstGeom>
        </p:spPr>
      </p:pic>
      <p:pic>
        <p:nvPicPr>
          <p:cNvPr id="8" name="Picture 7">
            <a:extLst>
              <a:ext uri="{FF2B5EF4-FFF2-40B4-BE49-F238E27FC236}">
                <a16:creationId xmlns:a16="http://schemas.microsoft.com/office/drawing/2014/main" id="{57368A78-BA73-48E1-B371-8EA3353452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2600" y="1692455"/>
            <a:ext cx="1828800" cy="1828800"/>
          </a:xfrm>
          <a:prstGeom prst="rect">
            <a:avLst/>
          </a:prstGeom>
        </p:spPr>
      </p:pic>
    </p:spTree>
    <p:extLst>
      <p:ext uri="{BB962C8B-B14F-4D97-AF65-F5344CB8AC3E}">
        <p14:creationId xmlns:p14="http://schemas.microsoft.com/office/powerpoint/2010/main" val="187005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Visualization</a:t>
            </a:r>
          </a:p>
        </p:txBody>
      </p:sp>
      <p:pic>
        <p:nvPicPr>
          <p:cNvPr id="7" name="Content Placeholder 6">
            <a:extLst>
              <a:ext uri="{FF2B5EF4-FFF2-40B4-BE49-F238E27FC236}">
                <a16:creationId xmlns:a16="http://schemas.microsoft.com/office/drawing/2014/main" id="{37212BE0-3623-4A20-A729-7AE9A5CC279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7514" y="3429000"/>
            <a:ext cx="1550304" cy="1550304"/>
          </a:xfrm>
        </p:spPr>
      </p:pic>
      <p:pic>
        <p:nvPicPr>
          <p:cNvPr id="9" name="Picture 8">
            <a:extLst>
              <a:ext uri="{FF2B5EF4-FFF2-40B4-BE49-F238E27FC236}">
                <a16:creationId xmlns:a16="http://schemas.microsoft.com/office/drawing/2014/main" id="{EF5671BF-A3F8-4A3C-B9B0-7DE10C8C5A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740" y="1753585"/>
            <a:ext cx="1682517" cy="1682517"/>
          </a:xfrm>
          <a:prstGeom prst="rect">
            <a:avLst/>
          </a:prstGeom>
        </p:spPr>
      </p:pic>
      <p:pic>
        <p:nvPicPr>
          <p:cNvPr id="11" name="Picture 10">
            <a:extLst>
              <a:ext uri="{FF2B5EF4-FFF2-40B4-BE49-F238E27FC236}">
                <a16:creationId xmlns:a16="http://schemas.microsoft.com/office/drawing/2014/main" id="{07A68926-B204-4B82-AEED-7C503EBE0E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7161" y="2700337"/>
            <a:ext cx="1457325" cy="1457325"/>
          </a:xfrm>
          <a:prstGeom prst="rect">
            <a:avLst/>
          </a:prstGeom>
        </p:spPr>
      </p:pic>
      <p:pic>
        <p:nvPicPr>
          <p:cNvPr id="17" name="Picture 16">
            <a:extLst>
              <a:ext uri="{FF2B5EF4-FFF2-40B4-BE49-F238E27FC236}">
                <a16:creationId xmlns:a16="http://schemas.microsoft.com/office/drawing/2014/main" id="{3FBE3420-5239-40C8-B952-CB939152FD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6195" y="4716780"/>
            <a:ext cx="1414943" cy="1414943"/>
          </a:xfrm>
          <a:prstGeom prst="rect">
            <a:avLst/>
          </a:prstGeom>
        </p:spPr>
      </p:pic>
      <p:pic>
        <p:nvPicPr>
          <p:cNvPr id="19" name="Picture 18">
            <a:extLst>
              <a:ext uri="{FF2B5EF4-FFF2-40B4-BE49-F238E27FC236}">
                <a16:creationId xmlns:a16="http://schemas.microsoft.com/office/drawing/2014/main" id="{9A15E870-54EF-4217-8111-3EEE439DDB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56441" y="4379125"/>
            <a:ext cx="1646583" cy="1646583"/>
          </a:xfrm>
          <a:prstGeom prst="rect">
            <a:avLst/>
          </a:prstGeom>
        </p:spPr>
      </p:pic>
    </p:spTree>
    <p:extLst>
      <p:ext uri="{BB962C8B-B14F-4D97-AF65-F5344CB8AC3E}">
        <p14:creationId xmlns:p14="http://schemas.microsoft.com/office/powerpoint/2010/main" val="193254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01C3E8-104D-46C0-A70C-933E2478BD0D}"/>
              </a:ext>
            </a:extLst>
          </p:cNvPr>
          <p:cNvSpPr>
            <a:spLocks noGrp="1"/>
          </p:cNvSpPr>
          <p:nvPr>
            <p:ph type="title"/>
          </p:nvPr>
        </p:nvSpPr>
        <p:spPr/>
        <p:txBody>
          <a:bodyPr/>
          <a:lstStyle/>
          <a:p>
            <a:pPr algn="r"/>
            <a:endParaRPr lang="en-US" dirty="0"/>
          </a:p>
        </p:txBody>
      </p:sp>
      <p:pic>
        <p:nvPicPr>
          <p:cNvPr id="3" name="Content Placeholder 2">
            <a:extLst>
              <a:ext uri="{FF2B5EF4-FFF2-40B4-BE49-F238E27FC236}">
                <a16:creationId xmlns:a16="http://schemas.microsoft.com/office/drawing/2014/main" id="{B7E59785-D93E-4403-97DE-01AE7EA38A7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6939"/>
          <a:stretch/>
        </p:blipFill>
        <p:spPr>
          <a:xfrm>
            <a:off x="1883114" y="1729263"/>
            <a:ext cx="9221105" cy="3399473"/>
          </a:xfrm>
        </p:spPr>
      </p:pic>
    </p:spTree>
    <p:extLst>
      <p:ext uri="{BB962C8B-B14F-4D97-AF65-F5344CB8AC3E}">
        <p14:creationId xmlns:p14="http://schemas.microsoft.com/office/powerpoint/2010/main" val="1527363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8316" y="172848"/>
            <a:ext cx="5555368" cy="2524968"/>
          </a:xfrm>
          <a:prstGeom prst="rect">
            <a:avLst/>
          </a:prstGeom>
        </p:spPr>
      </p:pic>
      <p:sp>
        <p:nvSpPr>
          <p:cNvPr id="6" name="TextBox 5">
            <a:extLst>
              <a:ext uri="{FF2B5EF4-FFF2-40B4-BE49-F238E27FC236}">
                <a16:creationId xmlns:a16="http://schemas.microsoft.com/office/drawing/2014/main" id="{0194F629-F3DE-4465-8FE6-F94044E39C68}"/>
              </a:ext>
            </a:extLst>
          </p:cNvPr>
          <p:cNvSpPr txBox="1"/>
          <p:nvPr/>
        </p:nvSpPr>
        <p:spPr>
          <a:xfrm>
            <a:off x="2913448" y="3065116"/>
            <a:ext cx="7013986" cy="923330"/>
          </a:xfrm>
          <a:prstGeom prst="rect">
            <a:avLst/>
          </a:prstGeom>
          <a:noFill/>
        </p:spPr>
        <p:txBody>
          <a:bodyPr wrap="square" rtlCol="0">
            <a:spAutoFit/>
          </a:bodyPr>
          <a:lstStyle/>
          <a:p>
            <a:pPr algn="ctr"/>
            <a:r>
              <a:rPr lang="en-US" dirty="0"/>
              <a:t>The mission of The STAR Center is to help any person with any disability to realize their potential. We provide services for education, employment, and quality of life for all ages and needs.</a:t>
            </a:r>
          </a:p>
        </p:txBody>
      </p:sp>
      <p:sp>
        <p:nvSpPr>
          <p:cNvPr id="7" name="TextBox 6">
            <a:extLst>
              <a:ext uri="{FF2B5EF4-FFF2-40B4-BE49-F238E27FC236}">
                <a16:creationId xmlns:a16="http://schemas.microsoft.com/office/drawing/2014/main" id="{0FDA0D10-0FC0-445E-8C79-18C82C3D4902}"/>
              </a:ext>
            </a:extLst>
          </p:cNvPr>
          <p:cNvSpPr txBox="1"/>
          <p:nvPr/>
        </p:nvSpPr>
        <p:spPr>
          <a:xfrm>
            <a:off x="3831515" y="4324574"/>
            <a:ext cx="4528969" cy="646331"/>
          </a:xfrm>
          <a:prstGeom prst="rect">
            <a:avLst/>
          </a:prstGeom>
          <a:noFill/>
        </p:spPr>
        <p:txBody>
          <a:bodyPr wrap="square" rtlCol="0">
            <a:spAutoFit/>
          </a:bodyPr>
          <a:lstStyle/>
          <a:p>
            <a:pPr algn="ctr"/>
            <a:r>
              <a:rPr lang="en-US" dirty="0">
                <a:hlinkClick r:id="rId4"/>
              </a:rPr>
              <a:t>info@star-center.org</a:t>
            </a:r>
            <a:r>
              <a:rPr lang="en-US" dirty="0"/>
              <a:t> </a:t>
            </a:r>
          </a:p>
          <a:p>
            <a:pPr algn="ctr"/>
            <a:r>
              <a:rPr lang="en-US" dirty="0"/>
              <a:t>1-800-464-5619</a:t>
            </a:r>
          </a:p>
        </p:txBody>
      </p:sp>
    </p:spTree>
    <p:extLst>
      <p:ext uri="{BB962C8B-B14F-4D97-AF65-F5344CB8AC3E}">
        <p14:creationId xmlns:p14="http://schemas.microsoft.com/office/powerpoint/2010/main" val="2651334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a:t>What is an “invisible disability?”</a:t>
            </a:r>
          </a:p>
        </p:txBody>
      </p:sp>
      <p:sp>
        <p:nvSpPr>
          <p:cNvPr id="5" name="Content Placeholder 4"/>
          <p:cNvSpPr>
            <a:spLocks noGrp="1"/>
          </p:cNvSpPr>
          <p:nvPr>
            <p:ph idx="1"/>
          </p:nvPr>
        </p:nvSpPr>
        <p:spPr>
          <a:xfrm>
            <a:off x="1484310" y="2666999"/>
            <a:ext cx="10224470" cy="3744952"/>
          </a:xfrm>
        </p:spPr>
        <p:txBody>
          <a:bodyPr>
            <a:normAutofit fontScale="92500" lnSpcReduction="10000"/>
          </a:bodyPr>
          <a:lstStyle/>
          <a:p>
            <a:r>
              <a:rPr lang="en-US" sz="3600" dirty="0"/>
              <a:t>any physical, mental, or emotional impairment that goes largely unnoticed</a:t>
            </a:r>
          </a:p>
          <a:p>
            <a:r>
              <a:rPr lang="en-US" sz="3600" dirty="0"/>
              <a:t>May also be referred to </a:t>
            </a:r>
          </a:p>
          <a:p>
            <a:pPr lvl="1"/>
            <a:r>
              <a:rPr lang="en-US" sz="2800" dirty="0"/>
              <a:t>Non-visible</a:t>
            </a:r>
          </a:p>
          <a:p>
            <a:pPr lvl="1"/>
            <a:r>
              <a:rPr lang="en-US" sz="2800" dirty="0"/>
              <a:t>Hidden</a:t>
            </a:r>
          </a:p>
          <a:p>
            <a:pPr lvl="1"/>
            <a:r>
              <a:rPr lang="en-US" sz="2800" dirty="0"/>
              <a:t>Non-apparent </a:t>
            </a:r>
          </a:p>
          <a:p>
            <a:pPr lvl="1"/>
            <a:r>
              <a:rPr lang="en-US" sz="2800" dirty="0"/>
              <a:t>Unseen</a:t>
            </a:r>
            <a:endParaRPr lang="en-US" dirty="0"/>
          </a:p>
        </p:txBody>
      </p:sp>
    </p:spTree>
    <p:extLst>
      <p:ext uri="{BB962C8B-B14F-4D97-AF65-F5344CB8AC3E}">
        <p14:creationId xmlns:p14="http://schemas.microsoft.com/office/powerpoint/2010/main" val="3696657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Examples?</a:t>
            </a:r>
          </a:p>
        </p:txBody>
      </p:sp>
      <p:sp>
        <p:nvSpPr>
          <p:cNvPr id="3" name="Content Placeholder 2"/>
          <p:cNvSpPr>
            <a:spLocks noGrp="1"/>
          </p:cNvSpPr>
          <p:nvPr>
            <p:ph idx="1"/>
          </p:nvPr>
        </p:nvSpPr>
        <p:spPr/>
        <p:txBody>
          <a:bodyPr numCol="2">
            <a:normAutofit fontScale="85000" lnSpcReduction="20000"/>
          </a:bodyPr>
          <a:lstStyle/>
          <a:p>
            <a:r>
              <a:rPr lang="en-US" sz="3000" dirty="0"/>
              <a:t>Attention Deficit Disorder (ADD)</a:t>
            </a:r>
          </a:p>
          <a:p>
            <a:r>
              <a:rPr lang="en-US" sz="3000" dirty="0"/>
              <a:t>Anxiety</a:t>
            </a:r>
          </a:p>
          <a:p>
            <a:r>
              <a:rPr lang="en-US" sz="3000" dirty="0"/>
              <a:t>Depression</a:t>
            </a:r>
          </a:p>
          <a:p>
            <a:r>
              <a:rPr lang="en-US" sz="3000" dirty="0"/>
              <a:t>Post-traumatic Stress Disorder (PTSD)</a:t>
            </a:r>
          </a:p>
          <a:p>
            <a:r>
              <a:rPr lang="en-US" sz="3000" dirty="0"/>
              <a:t>Specific Learning Disorders</a:t>
            </a:r>
          </a:p>
          <a:p>
            <a:endParaRPr lang="en-US" sz="3000" dirty="0"/>
          </a:p>
          <a:p>
            <a:r>
              <a:rPr lang="en-US" sz="3000" dirty="0"/>
              <a:t>Brain Injury</a:t>
            </a:r>
          </a:p>
          <a:p>
            <a:r>
              <a:rPr lang="en-US" sz="3000" dirty="0"/>
              <a:t>Deaf/Hard of Hearing</a:t>
            </a:r>
          </a:p>
          <a:p>
            <a:r>
              <a:rPr lang="en-US" sz="3000" dirty="0"/>
              <a:t>Blindness/Low Vision</a:t>
            </a:r>
          </a:p>
          <a:p>
            <a:r>
              <a:rPr lang="en-US" sz="3000" dirty="0"/>
              <a:t>Autism Spectrum Disorder (ASD)</a:t>
            </a:r>
          </a:p>
          <a:p>
            <a:r>
              <a:rPr lang="en-US" sz="3000" dirty="0"/>
              <a:t>Chronic Fatigue</a:t>
            </a:r>
          </a:p>
          <a:p>
            <a:r>
              <a:rPr lang="en-US" sz="3000" dirty="0"/>
              <a:t>Chronic Pain</a:t>
            </a:r>
          </a:p>
          <a:p>
            <a:endParaRPr lang="en-US" dirty="0"/>
          </a:p>
        </p:txBody>
      </p:sp>
    </p:spTree>
    <p:extLst>
      <p:ext uri="{BB962C8B-B14F-4D97-AF65-F5344CB8AC3E}">
        <p14:creationId xmlns:p14="http://schemas.microsoft.com/office/powerpoint/2010/main" val="1053651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3B5807-8F0C-44B7-881A-7664EE1F0D46}"/>
              </a:ext>
            </a:extLst>
          </p:cNvPr>
          <p:cNvSpPr>
            <a:spLocks noGrp="1"/>
          </p:cNvSpPr>
          <p:nvPr>
            <p:ph type="title"/>
          </p:nvPr>
        </p:nvSpPr>
        <p:spPr>
          <a:xfrm>
            <a:off x="2683791" y="927409"/>
            <a:ext cx="8930747" cy="860400"/>
          </a:xfrm>
        </p:spPr>
        <p:txBody>
          <a:bodyPr/>
          <a:lstStyle/>
          <a:p>
            <a:r>
              <a:rPr lang="en-US" dirty="0"/>
              <a:t>Assistive Technology</a:t>
            </a:r>
          </a:p>
        </p:txBody>
      </p:sp>
      <p:sp>
        <p:nvSpPr>
          <p:cNvPr id="6" name="Text Placeholder 5">
            <a:extLst>
              <a:ext uri="{FF2B5EF4-FFF2-40B4-BE49-F238E27FC236}">
                <a16:creationId xmlns:a16="http://schemas.microsoft.com/office/drawing/2014/main" id="{6FE3082F-47C4-48AD-ACA9-747F1DBE89C2}"/>
              </a:ext>
            </a:extLst>
          </p:cNvPr>
          <p:cNvSpPr>
            <a:spLocks noGrp="1"/>
          </p:cNvSpPr>
          <p:nvPr>
            <p:ph type="body" idx="1"/>
          </p:nvPr>
        </p:nvSpPr>
        <p:spPr>
          <a:xfrm>
            <a:off x="1892052" y="2835288"/>
            <a:ext cx="9887352" cy="3095303"/>
          </a:xfrm>
        </p:spPr>
        <p:txBody>
          <a:bodyPr>
            <a:normAutofit fontScale="25000" lnSpcReduction="20000"/>
          </a:bodyPr>
          <a:lstStyle/>
          <a:p>
            <a:pPr marL="342900" indent="-342900" algn="l">
              <a:buFont typeface="Arial" panose="020B0604020202020204" pitchFamily="34" charset="0"/>
              <a:buChar char="•"/>
            </a:pPr>
            <a:r>
              <a:rPr lang="en-US" sz="11200" dirty="0"/>
              <a:t>Assistive technology (AT) is an umbrella term for low tech or high tech items that help to maintain or improve an individual’s functional independence.</a:t>
            </a:r>
          </a:p>
          <a:p>
            <a:pPr marL="342900" indent="-342900" algn="l">
              <a:buFont typeface="Arial" panose="020B0604020202020204" pitchFamily="34" charset="0"/>
              <a:buChar char="•"/>
            </a:pPr>
            <a:r>
              <a:rPr lang="en-US" sz="11200" dirty="0"/>
              <a:t>Assistive technology can be used in the classroom, workplace, home, or community.</a:t>
            </a:r>
          </a:p>
          <a:p>
            <a:pPr marL="342900" indent="-342900" algn="l">
              <a:buFont typeface="Arial" panose="020B0604020202020204" pitchFamily="34" charset="0"/>
              <a:buChar char="•"/>
            </a:pPr>
            <a:r>
              <a:rPr lang="en-US" sz="11200" dirty="0"/>
              <a:t>Hearing aids, wheelchairs, communication aids, magnifiers, and memory aids are all examples of assistive technology.</a:t>
            </a:r>
          </a:p>
          <a:p>
            <a:endParaRPr lang="en-US" dirty="0"/>
          </a:p>
        </p:txBody>
      </p:sp>
    </p:spTree>
    <p:extLst>
      <p:ext uri="{BB962C8B-B14F-4D97-AF65-F5344CB8AC3E}">
        <p14:creationId xmlns:p14="http://schemas.microsoft.com/office/powerpoint/2010/main" val="3009127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a:t>Alternative Seating</a:t>
            </a:r>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55275" y="2448790"/>
            <a:ext cx="2939142" cy="1469571"/>
          </a:xfr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340" y="4767445"/>
            <a:ext cx="1789611" cy="1789611"/>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3255" y="1516700"/>
            <a:ext cx="1864179" cy="1864179"/>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4311" y="2269175"/>
            <a:ext cx="1828800" cy="182880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9592" y="4201388"/>
            <a:ext cx="2007326" cy="2007326"/>
          </a:xfrm>
          <a:prstGeom prst="rect">
            <a:avLst/>
          </a:prstGeom>
        </p:spPr>
      </p:pic>
    </p:spTree>
    <p:extLst>
      <p:ext uri="{BB962C8B-B14F-4D97-AF65-F5344CB8AC3E}">
        <p14:creationId xmlns:p14="http://schemas.microsoft.com/office/powerpoint/2010/main" val="314468162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Standing Desks</a:t>
            </a:r>
          </a:p>
        </p:txBody>
      </p:sp>
      <p:sp>
        <p:nvSpPr>
          <p:cNvPr id="6" name="Content Placeholder 5"/>
          <p:cNvSpPr>
            <a:spLocks noGrp="1"/>
          </p:cNvSpPr>
          <p:nvPr>
            <p:ph sz="half" idx="1"/>
          </p:nvPr>
        </p:nvSpPr>
        <p:spPr>
          <a:xfrm>
            <a:off x="1478402" y="2339067"/>
            <a:ext cx="4895055" cy="3124201"/>
          </a:xfrm>
        </p:spPr>
        <p:txBody>
          <a:bodyPr>
            <a:normAutofit/>
          </a:bodyPr>
          <a:lstStyle/>
          <a:p>
            <a:r>
              <a:rPr lang="en-US" sz="2400" dirty="0" err="1"/>
              <a:t>Varidesk</a:t>
            </a:r>
            <a:r>
              <a:rPr lang="en-US" sz="2400" dirty="0"/>
              <a:t> Converter</a:t>
            </a:r>
          </a:p>
          <a:p>
            <a:pPr lvl="1"/>
            <a:r>
              <a:rPr lang="en-US" sz="2000" dirty="0"/>
              <a:t>Can sit on top of any surface</a:t>
            </a:r>
          </a:p>
          <a:p>
            <a:pPr lvl="1"/>
            <a:r>
              <a:rPr lang="en-US" sz="2000" dirty="0"/>
              <a:t>Pneumatic lift</a:t>
            </a:r>
          </a:p>
          <a:p>
            <a:pPr lvl="1"/>
            <a:r>
              <a:rPr lang="en-US" sz="2000" dirty="0"/>
              <a:t>Easily convert from sit to stand</a:t>
            </a:r>
          </a:p>
        </p:txBody>
      </p:sp>
      <p:sp>
        <p:nvSpPr>
          <p:cNvPr id="7" name="Content Placeholder 6"/>
          <p:cNvSpPr>
            <a:spLocks noGrp="1"/>
          </p:cNvSpPr>
          <p:nvPr>
            <p:ph sz="half" idx="2"/>
          </p:nvPr>
        </p:nvSpPr>
        <p:spPr>
          <a:xfrm>
            <a:off x="7211979" y="2096316"/>
            <a:ext cx="4895056" cy="3124200"/>
          </a:xfrm>
        </p:spPr>
        <p:txBody>
          <a:bodyPr>
            <a:normAutofit/>
          </a:bodyPr>
          <a:lstStyle/>
          <a:p>
            <a:r>
              <a:rPr lang="en-US" sz="2400" dirty="0"/>
              <a:t>Desk Converter Kit</a:t>
            </a:r>
          </a:p>
          <a:p>
            <a:pPr lvl="1"/>
            <a:r>
              <a:rPr lang="en-US" sz="2000" dirty="0"/>
              <a:t>Can be added to any standard school desk</a:t>
            </a:r>
          </a:p>
          <a:p>
            <a:pPr lvl="1"/>
            <a:r>
              <a:rPr lang="en-US" sz="2000" dirty="0"/>
              <a:t>Raise the height 16” – 23”</a:t>
            </a:r>
          </a:p>
          <a:p>
            <a:pPr lvl="1"/>
            <a:r>
              <a:rPr lang="en-US" sz="2000" dirty="0"/>
              <a:t>Does not accommodate sit to stand seamlessly</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2438" y="1427184"/>
            <a:ext cx="2071229" cy="202243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814200"/>
            <a:ext cx="1979567" cy="1979567"/>
          </a:xfrm>
          <a:prstGeom prst="rect">
            <a:avLst/>
          </a:prstGeom>
        </p:spPr>
      </p:pic>
    </p:spTree>
    <p:extLst>
      <p:ext uri="{BB962C8B-B14F-4D97-AF65-F5344CB8AC3E}">
        <p14:creationId xmlns:p14="http://schemas.microsoft.com/office/powerpoint/2010/main" val="2968635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30656-B063-4C2A-8065-3131CFECB584}"/>
              </a:ext>
            </a:extLst>
          </p:cNvPr>
          <p:cNvSpPr>
            <a:spLocks noGrp="1"/>
          </p:cNvSpPr>
          <p:nvPr>
            <p:ph type="title"/>
          </p:nvPr>
        </p:nvSpPr>
        <p:spPr/>
        <p:txBody>
          <a:bodyPr/>
          <a:lstStyle/>
          <a:p>
            <a:pPr algn="r"/>
            <a:r>
              <a:rPr lang="en-US" dirty="0"/>
              <a:t>Writing Devices</a:t>
            </a:r>
          </a:p>
        </p:txBody>
      </p:sp>
      <p:pic>
        <p:nvPicPr>
          <p:cNvPr id="9" name="Picture 8">
            <a:extLst>
              <a:ext uri="{FF2B5EF4-FFF2-40B4-BE49-F238E27FC236}">
                <a16:creationId xmlns:a16="http://schemas.microsoft.com/office/drawing/2014/main" id="{2BD3DB27-2079-4A3A-AA82-A2364600D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865" y="3467151"/>
            <a:ext cx="1258485" cy="1258485"/>
          </a:xfrm>
          <a:prstGeom prst="rect">
            <a:avLst/>
          </a:prstGeom>
        </p:spPr>
      </p:pic>
      <p:pic>
        <p:nvPicPr>
          <p:cNvPr id="11" name="Picture 10">
            <a:extLst>
              <a:ext uri="{FF2B5EF4-FFF2-40B4-BE49-F238E27FC236}">
                <a16:creationId xmlns:a16="http://schemas.microsoft.com/office/drawing/2014/main" id="{478496F2-3ADE-49AD-806A-B5CCBE1149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9880" y="1901965"/>
            <a:ext cx="1639901" cy="1263985"/>
          </a:xfrm>
          <a:prstGeom prst="rect">
            <a:avLst/>
          </a:prstGeom>
        </p:spPr>
      </p:pic>
      <p:pic>
        <p:nvPicPr>
          <p:cNvPr id="15" name="Picture 14">
            <a:extLst>
              <a:ext uri="{FF2B5EF4-FFF2-40B4-BE49-F238E27FC236}">
                <a16:creationId xmlns:a16="http://schemas.microsoft.com/office/drawing/2014/main" id="{05ED5876-4BD1-4585-8F02-90D84A9E19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4692" y="2503394"/>
            <a:ext cx="1639901" cy="963757"/>
          </a:xfrm>
          <a:prstGeom prst="rect">
            <a:avLst/>
          </a:prstGeom>
        </p:spPr>
      </p:pic>
      <p:pic>
        <p:nvPicPr>
          <p:cNvPr id="17" name="Picture 16">
            <a:extLst>
              <a:ext uri="{FF2B5EF4-FFF2-40B4-BE49-F238E27FC236}">
                <a16:creationId xmlns:a16="http://schemas.microsoft.com/office/drawing/2014/main" id="{50486640-F14D-4A37-8FF9-90FD7EE37D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2355" y="2111276"/>
            <a:ext cx="1664757" cy="1152524"/>
          </a:xfrm>
          <a:prstGeom prst="rect">
            <a:avLst/>
          </a:prstGeom>
        </p:spPr>
      </p:pic>
      <p:pic>
        <p:nvPicPr>
          <p:cNvPr id="23" name="Picture 22">
            <a:extLst>
              <a:ext uri="{FF2B5EF4-FFF2-40B4-BE49-F238E27FC236}">
                <a16:creationId xmlns:a16="http://schemas.microsoft.com/office/drawing/2014/main" id="{A93EB2EB-71AA-4BA0-9244-5D51EC5BF4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4419602"/>
            <a:ext cx="1526622" cy="1075681"/>
          </a:xfrm>
          <a:prstGeom prst="rect">
            <a:avLst/>
          </a:prstGeom>
        </p:spPr>
      </p:pic>
      <p:pic>
        <p:nvPicPr>
          <p:cNvPr id="27" name="Picture 26">
            <a:extLst>
              <a:ext uri="{FF2B5EF4-FFF2-40B4-BE49-F238E27FC236}">
                <a16:creationId xmlns:a16="http://schemas.microsoft.com/office/drawing/2014/main" id="{878A4FBB-0CC4-441A-8090-12840DF85F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94380" y="5085417"/>
            <a:ext cx="1258485" cy="1623068"/>
          </a:xfrm>
          <a:prstGeom prst="rect">
            <a:avLst/>
          </a:prstGeom>
        </p:spPr>
      </p:pic>
      <p:pic>
        <p:nvPicPr>
          <p:cNvPr id="29" name="Picture 28">
            <a:extLst>
              <a:ext uri="{FF2B5EF4-FFF2-40B4-BE49-F238E27FC236}">
                <a16:creationId xmlns:a16="http://schemas.microsoft.com/office/drawing/2014/main" id="{3E15F725-AE41-47EB-A1AC-4670E2163D4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41940" y="5085417"/>
            <a:ext cx="1930343" cy="1086783"/>
          </a:xfrm>
          <a:prstGeom prst="rect">
            <a:avLst/>
          </a:prstGeom>
        </p:spPr>
      </p:pic>
      <p:pic>
        <p:nvPicPr>
          <p:cNvPr id="31" name="Picture 30">
            <a:extLst>
              <a:ext uri="{FF2B5EF4-FFF2-40B4-BE49-F238E27FC236}">
                <a16:creationId xmlns:a16="http://schemas.microsoft.com/office/drawing/2014/main" id="{2DF7ACB4-AD8A-4ACF-B133-DEE52F6F70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92163" y="3091048"/>
            <a:ext cx="1985049" cy="1600255"/>
          </a:xfrm>
          <a:prstGeom prst="rect">
            <a:avLst/>
          </a:prstGeom>
        </p:spPr>
      </p:pic>
    </p:spTree>
    <p:extLst>
      <p:ext uri="{BB962C8B-B14F-4D97-AF65-F5344CB8AC3E}">
        <p14:creationId xmlns:p14="http://schemas.microsoft.com/office/powerpoint/2010/main" val="2679496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Note Taking</a:t>
            </a:r>
          </a:p>
        </p:txBody>
      </p:sp>
      <p:sp>
        <p:nvSpPr>
          <p:cNvPr id="3" name="Content Placeholder 2"/>
          <p:cNvSpPr>
            <a:spLocks noGrp="1"/>
          </p:cNvSpPr>
          <p:nvPr>
            <p:ph sz="half" idx="1"/>
          </p:nvPr>
        </p:nvSpPr>
        <p:spPr/>
        <p:txBody>
          <a:bodyPr>
            <a:noAutofit/>
          </a:bodyPr>
          <a:lstStyle/>
          <a:p>
            <a:r>
              <a:rPr lang="en-US" sz="2000" dirty="0" err="1"/>
              <a:t>Livescribe</a:t>
            </a:r>
            <a:r>
              <a:rPr lang="en-US" sz="2000" dirty="0"/>
              <a:t> Echo 2</a:t>
            </a:r>
          </a:p>
          <a:p>
            <a:pPr lvl="1"/>
            <a:r>
              <a:rPr lang="en-US" sz="1800" dirty="0"/>
              <a:t>Records audio in conjunction with handwritten notes</a:t>
            </a:r>
          </a:p>
          <a:p>
            <a:pPr lvl="1"/>
            <a:r>
              <a:rPr lang="en-US" sz="1800" dirty="0"/>
              <a:t>Connects to computer/smart device via Bluetooth or USB-C connection</a:t>
            </a:r>
          </a:p>
          <a:p>
            <a:pPr lvl="1"/>
            <a:r>
              <a:rPr lang="en-US" sz="1800" dirty="0"/>
              <a:t>Provides tactile (writing), audio (recording), and visual (colored digital) support</a:t>
            </a:r>
          </a:p>
          <a:p>
            <a:pPr lvl="1"/>
            <a:r>
              <a:rPr lang="en-US" sz="1800" dirty="0"/>
              <a:t>Supported by Windows, MacOS, iOS/</a:t>
            </a:r>
            <a:r>
              <a:rPr lang="en-US" sz="1800" dirty="0" err="1"/>
              <a:t>iPadOS</a:t>
            </a:r>
            <a:r>
              <a:rPr lang="en-US" sz="1800" dirty="0"/>
              <a:t>, Android, and </a:t>
            </a:r>
            <a:r>
              <a:rPr lang="en-US" sz="1800" dirty="0" err="1"/>
              <a:t>ChromeOS</a:t>
            </a:r>
            <a:endParaRPr lang="en-US" sz="1800" dirty="0"/>
          </a:p>
        </p:txBody>
      </p:sp>
      <p:sp>
        <p:nvSpPr>
          <p:cNvPr id="4" name="Content Placeholder 3"/>
          <p:cNvSpPr>
            <a:spLocks noGrp="1"/>
          </p:cNvSpPr>
          <p:nvPr>
            <p:ph sz="half" idx="2"/>
          </p:nvPr>
        </p:nvSpPr>
        <p:spPr/>
        <p:txBody>
          <a:bodyPr/>
          <a:lstStyle/>
          <a:p>
            <a:r>
              <a:rPr lang="en-US" sz="2000" dirty="0"/>
              <a:t>Notability</a:t>
            </a:r>
          </a:p>
          <a:p>
            <a:pPr lvl="1"/>
            <a:r>
              <a:rPr lang="en-US" sz="1800" dirty="0"/>
              <a:t>Digital notetaking option</a:t>
            </a:r>
          </a:p>
          <a:p>
            <a:pPr lvl="1"/>
            <a:r>
              <a:rPr lang="en-US" sz="1800" dirty="0"/>
              <a:t>Supports handwriting with a digital stylus or typing</a:t>
            </a:r>
          </a:p>
          <a:p>
            <a:pPr lvl="1"/>
            <a:r>
              <a:rPr lang="en-US" sz="1800" dirty="0"/>
              <a:t>Will record audio in conjunction with notes</a:t>
            </a:r>
          </a:p>
          <a:p>
            <a:pPr lvl="1"/>
            <a:r>
              <a:rPr lang="en-US" sz="1800" dirty="0"/>
              <a:t> Supported by iOS/</a:t>
            </a:r>
            <a:r>
              <a:rPr lang="en-US" sz="1800" dirty="0" err="1"/>
              <a:t>iPadOS</a:t>
            </a:r>
            <a:r>
              <a:rPr lang="en-US" sz="1800" dirty="0"/>
              <a:t> </a:t>
            </a:r>
          </a:p>
          <a:p>
            <a:pPr lvl="1"/>
            <a:r>
              <a:rPr lang="en-US" sz="1800" dirty="0"/>
              <a:t>Similar apps for Android</a:t>
            </a:r>
          </a:p>
          <a:p>
            <a:pPr lvl="1"/>
            <a:endParaRPr lang="en-US" dirty="0"/>
          </a:p>
        </p:txBody>
      </p:sp>
      <p:pic>
        <p:nvPicPr>
          <p:cNvPr id="8" name="Picture 7">
            <a:extLst>
              <a:ext uri="{FF2B5EF4-FFF2-40B4-BE49-F238E27FC236}">
                <a16:creationId xmlns:a16="http://schemas.microsoft.com/office/drawing/2014/main" id="{BA94B114-7880-4030-B601-DD3D6FAAC9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990" y="1347129"/>
            <a:ext cx="1456364" cy="1490940"/>
          </a:xfrm>
          <a:prstGeom prst="rect">
            <a:avLst/>
          </a:prstGeom>
        </p:spPr>
      </p:pic>
      <p:pic>
        <p:nvPicPr>
          <p:cNvPr id="10" name="Picture 9">
            <a:extLst>
              <a:ext uri="{FF2B5EF4-FFF2-40B4-BE49-F238E27FC236}">
                <a16:creationId xmlns:a16="http://schemas.microsoft.com/office/drawing/2014/main" id="{0F75ECEE-1735-4C31-9D88-BF910EE907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2958" y="1982235"/>
            <a:ext cx="1374366" cy="1374366"/>
          </a:xfrm>
          <a:prstGeom prst="rect">
            <a:avLst/>
          </a:prstGeom>
        </p:spPr>
      </p:pic>
    </p:spTree>
    <p:extLst>
      <p:ext uri="{BB962C8B-B14F-4D97-AF65-F5344CB8AC3E}">
        <p14:creationId xmlns:p14="http://schemas.microsoft.com/office/powerpoint/2010/main" val="495562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Reading</a:t>
            </a:r>
          </a:p>
        </p:txBody>
      </p:sp>
      <p:sp>
        <p:nvSpPr>
          <p:cNvPr id="5" name="Content Placeholder 4">
            <a:extLst>
              <a:ext uri="{FF2B5EF4-FFF2-40B4-BE49-F238E27FC236}">
                <a16:creationId xmlns:a16="http://schemas.microsoft.com/office/drawing/2014/main" id="{13BC1EA2-73A7-4D18-A338-E3E089079634}"/>
              </a:ext>
            </a:extLst>
          </p:cNvPr>
          <p:cNvSpPr>
            <a:spLocks noGrp="1"/>
          </p:cNvSpPr>
          <p:nvPr>
            <p:ph sz="half" idx="1"/>
          </p:nvPr>
        </p:nvSpPr>
        <p:spPr>
          <a:xfrm>
            <a:off x="2197378" y="2352063"/>
            <a:ext cx="2325688" cy="629874"/>
          </a:xfrm>
        </p:spPr>
        <p:txBody>
          <a:bodyPr/>
          <a:lstStyle/>
          <a:p>
            <a:r>
              <a:rPr lang="en-US" dirty="0"/>
              <a:t>OrCam Read</a:t>
            </a:r>
          </a:p>
          <a:p>
            <a:endParaRPr lang="en-US" dirty="0"/>
          </a:p>
        </p:txBody>
      </p:sp>
      <p:sp>
        <p:nvSpPr>
          <p:cNvPr id="6" name="Content Placeholder 5">
            <a:extLst>
              <a:ext uri="{FF2B5EF4-FFF2-40B4-BE49-F238E27FC236}">
                <a16:creationId xmlns:a16="http://schemas.microsoft.com/office/drawing/2014/main" id="{1952362A-11D6-4CFD-B52C-E27F9A4E53B4}"/>
              </a:ext>
            </a:extLst>
          </p:cNvPr>
          <p:cNvSpPr>
            <a:spLocks noGrp="1"/>
          </p:cNvSpPr>
          <p:nvPr>
            <p:ph sz="half" idx="2"/>
          </p:nvPr>
        </p:nvSpPr>
        <p:spPr>
          <a:xfrm>
            <a:off x="7969541" y="2123462"/>
            <a:ext cx="2946252" cy="629874"/>
          </a:xfrm>
        </p:spPr>
        <p:txBody>
          <a:bodyPr/>
          <a:lstStyle/>
          <a:p>
            <a:r>
              <a:rPr lang="en-US" dirty="0"/>
              <a:t>C-PEN </a:t>
            </a:r>
            <a:r>
              <a:rPr lang="en-US" dirty="0" err="1"/>
              <a:t>ReaderPen</a:t>
            </a:r>
            <a:endParaRPr lang="en-US" dirty="0"/>
          </a:p>
        </p:txBody>
      </p:sp>
      <p:pic>
        <p:nvPicPr>
          <p:cNvPr id="7" name="Online Media 6" title="OrCam Read: A Game-Changer for People with Reading Difficulties">
            <a:hlinkClick r:id="" action="ppaction://media"/>
            <a:extLst>
              <a:ext uri="{FF2B5EF4-FFF2-40B4-BE49-F238E27FC236}">
                <a16:creationId xmlns:a16="http://schemas.microsoft.com/office/drawing/2014/main" id="{30C94F1A-A7B4-4A44-85A0-AB67297B76E4}"/>
              </a:ext>
            </a:extLst>
          </p:cNvPr>
          <p:cNvPicPr>
            <a:picLocks noRot="1" noChangeAspect="1"/>
          </p:cNvPicPr>
          <p:nvPr>
            <a:videoFile r:link="rId1"/>
          </p:nvPr>
        </p:nvPicPr>
        <p:blipFill>
          <a:blip r:embed="rId4"/>
          <a:stretch>
            <a:fillRect/>
          </a:stretch>
        </p:blipFill>
        <p:spPr>
          <a:xfrm>
            <a:off x="1276207" y="2753336"/>
            <a:ext cx="4564829" cy="2790916"/>
          </a:xfrm>
          <a:prstGeom prst="rect">
            <a:avLst/>
          </a:prstGeom>
        </p:spPr>
      </p:pic>
      <p:pic>
        <p:nvPicPr>
          <p:cNvPr id="9" name="Online Media 8" title="C-PEN ReaderPen 2020 update">
            <a:hlinkClick r:id="" action="ppaction://media"/>
            <a:extLst>
              <a:ext uri="{FF2B5EF4-FFF2-40B4-BE49-F238E27FC236}">
                <a16:creationId xmlns:a16="http://schemas.microsoft.com/office/drawing/2014/main" id="{0834BBD7-C49A-4ED8-86B1-66DFDE09EF88}"/>
              </a:ext>
            </a:extLst>
          </p:cNvPr>
          <p:cNvPicPr>
            <a:picLocks noRot="1" noChangeAspect="1"/>
          </p:cNvPicPr>
          <p:nvPr>
            <a:videoFile r:link="rId2"/>
          </p:nvPr>
        </p:nvPicPr>
        <p:blipFill>
          <a:blip r:embed="rId5"/>
          <a:stretch>
            <a:fillRect/>
          </a:stretch>
        </p:blipFill>
        <p:spPr>
          <a:xfrm>
            <a:off x="6718254" y="2753336"/>
            <a:ext cx="4961629" cy="2790916"/>
          </a:xfrm>
          <a:prstGeom prst="rect">
            <a:avLst/>
          </a:prstGeom>
        </p:spPr>
      </p:pic>
    </p:spTree>
    <p:extLst>
      <p:ext uri="{BB962C8B-B14F-4D97-AF65-F5344CB8AC3E}">
        <p14:creationId xmlns:p14="http://schemas.microsoft.com/office/powerpoint/2010/main" val="40648593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662</TotalTime>
  <Words>661</Words>
  <Application>Microsoft Office PowerPoint</Application>
  <PresentationFormat>Widescreen</PresentationFormat>
  <Paragraphs>106</Paragraphs>
  <Slides>19</Slides>
  <Notes>6</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Corbel</vt:lpstr>
      <vt:lpstr>Parallax</vt:lpstr>
      <vt:lpstr>Assistive Devices to Support  Invisible Disabilities</vt:lpstr>
      <vt:lpstr>What is an “invisible disability?”</vt:lpstr>
      <vt:lpstr>Examples?</vt:lpstr>
      <vt:lpstr>Assistive Technology</vt:lpstr>
      <vt:lpstr>Alternative Seating</vt:lpstr>
      <vt:lpstr>Standing Desks</vt:lpstr>
      <vt:lpstr>Writing Devices</vt:lpstr>
      <vt:lpstr>Note Taking</vt:lpstr>
      <vt:lpstr>Reading</vt:lpstr>
      <vt:lpstr>Digital Content Audio Feedback</vt:lpstr>
      <vt:lpstr>Audio and Sensory Support</vt:lpstr>
      <vt:lpstr>Hearing Loss Support</vt:lpstr>
      <vt:lpstr>Speech-to-Text</vt:lpstr>
      <vt:lpstr>Mindfulness and Grounding</vt:lpstr>
      <vt:lpstr>Anxiety Reduction: Weight and Compression</vt:lpstr>
      <vt:lpstr>Anxiety Reduction:  Fidgety Jewelry</vt:lpstr>
      <vt:lpstr>Visualization</vt:lpstr>
      <vt:lpstr>PowerPoint Presentation</vt:lpstr>
      <vt:lpstr>PowerPoint Presentation</vt:lpstr>
    </vt:vector>
  </TitlesOfParts>
  <Company>STAR Center,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Wilkerson</dc:creator>
  <cp:lastModifiedBy>Jennifer Cunningham</cp:lastModifiedBy>
  <cp:revision>55</cp:revision>
  <dcterms:created xsi:type="dcterms:W3CDTF">2022-10-17T00:19:46Z</dcterms:created>
  <dcterms:modified xsi:type="dcterms:W3CDTF">2022-11-08T04:48:14Z</dcterms:modified>
</cp:coreProperties>
</file>